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Source Code Pro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  <p:embeddedFont>
      <p:font typeface="Alegrey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CB6D14-137B-4155-8B23-B0A471467F49}">
  <a:tblStyle styleId="{B8CB6D14-137B-4155-8B23-B0A471467F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ourceCodePro-regular.fntdata"/><Relationship Id="rId25" Type="http://schemas.openxmlformats.org/officeDocument/2006/relationships/slide" Target="slides/slide19.xml"/><Relationship Id="rId28" Type="http://schemas.openxmlformats.org/officeDocument/2006/relationships/font" Target="fonts/SourceCodePro-italic.fntdata"/><Relationship Id="rId27" Type="http://schemas.openxmlformats.org/officeDocument/2006/relationships/font" Target="fonts/SourceCodePr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CodePr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5.xml"/><Relationship Id="rId33" Type="http://schemas.openxmlformats.org/officeDocument/2006/relationships/font" Target="fonts/Alegreya-bold.fntdata"/><Relationship Id="rId10" Type="http://schemas.openxmlformats.org/officeDocument/2006/relationships/slide" Target="slides/slide4.xml"/><Relationship Id="rId32" Type="http://schemas.openxmlformats.org/officeDocument/2006/relationships/font" Target="fonts/Alegreya-regular.fntdata"/><Relationship Id="rId13" Type="http://schemas.openxmlformats.org/officeDocument/2006/relationships/slide" Target="slides/slide7.xml"/><Relationship Id="rId35" Type="http://schemas.openxmlformats.org/officeDocument/2006/relationships/font" Target="fonts/Alegreya-boldItalic.fntdata"/><Relationship Id="rId12" Type="http://schemas.openxmlformats.org/officeDocument/2006/relationships/slide" Target="slides/slide6.xml"/><Relationship Id="rId34" Type="http://schemas.openxmlformats.org/officeDocument/2006/relationships/font" Target="fonts/Alegreya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69593ef3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69593ef3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69593ef3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69593ef3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69593ef3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69593ef3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69593ef3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69593ef3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69593ef3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69593ef3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69593ef3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69593ef3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69593ef3e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69593ef3e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69593ef3e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69593ef3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69593ef3e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69593ef3e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69593ef3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69593ef3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69593ef3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69593ef3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69593ef3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69593ef3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69593ef3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69593ef3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69593ef3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69593ef3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discurso, tomado como objeto da Análise do Discurso, não é a língua, nem texto, nem a fala, mas necessita de elementos linguísticos para ter uma existência material. Com isso, dizemos que discurso implica uma exterioridade à língua, encontra-se no social e envolve questões de natureza não estritamente linguística. Referimo-nos a aspectos sociais e ideológicos impregnados nas palavras quando elas são pronunciadas. (FERNANDES, 2007, P. 12)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SUJEITO DISCURSIVO: constituído na inter-relação social, não é o centro do seu dizer, em sua voz, um conjunto de outras vozes, heterogêneas, se manifestam. O sujeito é polifônico e é constituído por uma heterogeneidade de discursos.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(FERNANDES, 2007, P.20)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69593ef3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69593ef3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Dentre os  tipos de heterogeneidade propostos por Authier- Revuz, a constitutiva refere-se “aos processos reais de constituição dum discurso” (AUTHIER-REVUZ, 1990, p. 32).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69593ef3e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69593ef3e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69593ef3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69593ef3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69593ef3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69593ef3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6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8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0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9" name="Google Shape;49;p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lang="pt-BR" sz="12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b="1" lang="pt-BR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Uma análise discursiva dos guias e cartilhas do participante do ENEM: </a:t>
            </a:r>
            <a:r>
              <a:rPr lang="pt-BR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626" y="4115875"/>
            <a:ext cx="811925" cy="8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/>
          <p:nvPr/>
        </p:nvSpPr>
        <p:spPr>
          <a:xfrm>
            <a:off x="273025" y="2016850"/>
            <a:ext cx="85587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 O</a:t>
            </a:r>
            <a:r>
              <a:rPr lang="pt-BR" sz="2800">
                <a:latin typeface="Times New Roman"/>
                <a:ea typeface="Times New Roman"/>
                <a:cs typeface="Times New Roman"/>
                <a:sym typeface="Times New Roman"/>
              </a:rPr>
              <a:t>(s) discurso(s) sobre escrita dirigido(s) aos participantes</a:t>
            </a:r>
            <a:endParaRPr sz="5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075" y="3230976"/>
            <a:ext cx="811925" cy="48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5076" y="3854375"/>
            <a:ext cx="811925" cy="59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5075" y="4495450"/>
            <a:ext cx="811925" cy="56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1225" y="3392425"/>
            <a:ext cx="1126762" cy="4813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/>
          <p:nvPr/>
        </p:nvSpPr>
        <p:spPr>
          <a:xfrm>
            <a:off x="2565750" y="3644800"/>
            <a:ext cx="48024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latin typeface="Times New Roman"/>
                <a:ea typeface="Times New Roman"/>
                <a:cs typeface="Times New Roman"/>
                <a:sym typeface="Times New Roman"/>
              </a:rPr>
              <a:t>Autor: Letícia de Santana Tizioto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latin typeface="Times New Roman"/>
                <a:ea typeface="Times New Roman"/>
                <a:cs typeface="Times New Roman"/>
                <a:sym typeface="Times New Roman"/>
              </a:rPr>
              <a:t>Co-autor: Luiz André Neves de Brito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9820" l="19282" r="36703" t="19633"/>
          <a:stretch/>
        </p:blipFill>
        <p:spPr>
          <a:xfrm>
            <a:off x="1846400" y="0"/>
            <a:ext cx="5827301" cy="525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1"/>
          <p:cNvCxnSpPr/>
          <p:nvPr/>
        </p:nvCxnSpPr>
        <p:spPr>
          <a:xfrm>
            <a:off x="2385925" y="767325"/>
            <a:ext cx="3837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21"/>
          <p:cNvCxnSpPr/>
          <p:nvPr/>
        </p:nvCxnSpPr>
        <p:spPr>
          <a:xfrm>
            <a:off x="4112400" y="983150"/>
            <a:ext cx="31893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21"/>
          <p:cNvCxnSpPr/>
          <p:nvPr/>
        </p:nvCxnSpPr>
        <p:spPr>
          <a:xfrm>
            <a:off x="2127225" y="1192025"/>
            <a:ext cx="3837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1"/>
          <p:cNvCxnSpPr/>
          <p:nvPr/>
        </p:nvCxnSpPr>
        <p:spPr>
          <a:xfrm>
            <a:off x="2127225" y="2577750"/>
            <a:ext cx="33279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21"/>
          <p:cNvCxnSpPr/>
          <p:nvPr/>
        </p:nvCxnSpPr>
        <p:spPr>
          <a:xfrm>
            <a:off x="6684175" y="2336075"/>
            <a:ext cx="629400" cy="1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21"/>
          <p:cNvCxnSpPr/>
          <p:nvPr/>
        </p:nvCxnSpPr>
        <p:spPr>
          <a:xfrm flipH="1" rot="10800000">
            <a:off x="2510925" y="2805600"/>
            <a:ext cx="3088200" cy="66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21"/>
          <p:cNvCxnSpPr/>
          <p:nvPr/>
        </p:nvCxnSpPr>
        <p:spPr>
          <a:xfrm>
            <a:off x="2975875" y="4403350"/>
            <a:ext cx="4313700" cy="207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5527" l="13277" r="34201" t="23515"/>
          <a:stretch/>
        </p:blipFill>
        <p:spPr>
          <a:xfrm>
            <a:off x="1318850" y="325700"/>
            <a:ext cx="6263776" cy="47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4">
            <a:alphaModFix/>
          </a:blip>
          <a:srcRect b="71503" l="11313" r="69936" t="24531"/>
          <a:stretch/>
        </p:blipFill>
        <p:spPr>
          <a:xfrm>
            <a:off x="1239400" y="83925"/>
            <a:ext cx="2033725" cy="2417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2"/>
          <p:cNvCxnSpPr/>
          <p:nvPr/>
        </p:nvCxnSpPr>
        <p:spPr>
          <a:xfrm>
            <a:off x="2064413" y="551525"/>
            <a:ext cx="5093400" cy="120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2"/>
          <p:cNvCxnSpPr/>
          <p:nvPr/>
        </p:nvCxnSpPr>
        <p:spPr>
          <a:xfrm flipH="1" rot="10800000">
            <a:off x="3473525" y="791425"/>
            <a:ext cx="1969800" cy="84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2"/>
          <p:cNvCxnSpPr/>
          <p:nvPr/>
        </p:nvCxnSpPr>
        <p:spPr>
          <a:xfrm flipH="1" rot="10800000">
            <a:off x="4477150" y="2925425"/>
            <a:ext cx="2692500" cy="5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2"/>
          <p:cNvCxnSpPr/>
          <p:nvPr/>
        </p:nvCxnSpPr>
        <p:spPr>
          <a:xfrm>
            <a:off x="6006750" y="1738475"/>
            <a:ext cx="11988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2"/>
          <p:cNvCxnSpPr/>
          <p:nvPr/>
        </p:nvCxnSpPr>
        <p:spPr>
          <a:xfrm>
            <a:off x="1680725" y="1964400"/>
            <a:ext cx="2695500" cy="1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2"/>
          <p:cNvCxnSpPr/>
          <p:nvPr/>
        </p:nvCxnSpPr>
        <p:spPr>
          <a:xfrm>
            <a:off x="5631550" y="4382825"/>
            <a:ext cx="1514100" cy="54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2"/>
          <p:cNvCxnSpPr/>
          <p:nvPr/>
        </p:nvCxnSpPr>
        <p:spPr>
          <a:xfrm flipH="1" rot="10800000">
            <a:off x="1680725" y="4615850"/>
            <a:ext cx="645300" cy="33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2"/>
          <p:cNvCxnSpPr/>
          <p:nvPr/>
        </p:nvCxnSpPr>
        <p:spPr>
          <a:xfrm>
            <a:off x="4477150" y="3884325"/>
            <a:ext cx="2668500" cy="3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15767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➢"/>
            </a:pPr>
            <a:r>
              <a:rPr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exploratória;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➢"/>
            </a:pPr>
            <a:r>
              <a:rPr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Mapeamento: tabulação;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➢"/>
            </a:pPr>
            <a:r>
              <a:rPr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 de criação de categorias: como as partes do texto contribuem para a constituição do </a:t>
            </a:r>
            <a:r>
              <a:rPr i="1"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ethos</a:t>
            </a:r>
            <a:r>
              <a:rPr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para a formação de um modelo de escrita?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13716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○"/>
            </a:pPr>
            <a:r>
              <a:rPr b="1"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quantitativa:</a:t>
            </a:r>
            <a:r>
              <a:rPr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quantificar dados por meio de sistemas numéricos 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1" marL="13716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○"/>
            </a:pPr>
            <a:r>
              <a:rPr b="1"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qualitativa:</a:t>
            </a:r>
            <a:r>
              <a:rPr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compreender os indivíduos em seus próprios termos.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54" name="Google Shape;154;p23"/>
          <p:cNvSpPr txBox="1"/>
          <p:nvPr>
            <p:ph type="title"/>
          </p:nvPr>
        </p:nvSpPr>
        <p:spPr>
          <a:xfrm>
            <a:off x="0" y="372500"/>
            <a:ext cx="9144000" cy="634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4294967295" type="title"/>
          </p:nvPr>
        </p:nvSpPr>
        <p:spPr>
          <a:xfrm>
            <a:off x="0" y="372500"/>
            <a:ext cx="9144000" cy="634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563500" y="4235850"/>
            <a:ext cx="79989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Times New Roman"/>
                <a:ea typeface="Times New Roman"/>
                <a:cs typeface="Times New Roman"/>
                <a:sym typeface="Times New Roman"/>
              </a:rPr>
              <a:t>Ainda deve-se ressaltar o uso de verbos na primeira pessoa do plural no texto de apresentação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Times New Roman"/>
                <a:ea typeface="Times New Roman"/>
                <a:cs typeface="Times New Roman"/>
                <a:sym typeface="Times New Roman"/>
              </a:rPr>
              <a:t>da Cartilha do Participante de 2018, com incidência de 9 palavras.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20741" l="15283" r="27086" t="39486"/>
          <a:stretch/>
        </p:blipFill>
        <p:spPr>
          <a:xfrm>
            <a:off x="371088" y="1032301"/>
            <a:ext cx="8191414" cy="317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7505" l="19822" r="45211" t="28564"/>
          <a:stretch/>
        </p:blipFill>
        <p:spPr>
          <a:xfrm>
            <a:off x="2070038" y="0"/>
            <a:ext cx="50039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0" y="372500"/>
            <a:ext cx="9144000" cy="634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72" name="Google Shape;172;p26"/>
          <p:cNvGraphicFramePr/>
          <p:nvPr/>
        </p:nvGraphicFramePr>
        <p:xfrm>
          <a:off x="796350" y="271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{B8CB6D14-137B-4155-8B23-B0A471467F49}</a:tableStyleId>
              </a:tblPr>
              <a:tblGrid>
                <a:gridCol w="3775650"/>
                <a:gridCol w="3775650"/>
              </a:tblGrid>
              <a:tr h="91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Recursos que marcam aproximação na relação destinador (sujeito A) e destinatário (sujeito B)</a:t>
                      </a:r>
                      <a:endParaRPr b="1"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Recursos que demarcam uma concepção de escrita designados pelo sujeito A</a:t>
                      </a:r>
                      <a:endParaRPr b="1"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Marcação do pronome de tratamento “você” e do pronomes possessivos “seu(s)”, “sua(s)”, “nosso” e uso da primeira pessoa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Uso de adjetivos qualificadores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173" name="Google Shape;173;p26"/>
          <p:cNvSpPr txBox="1"/>
          <p:nvPr/>
        </p:nvSpPr>
        <p:spPr>
          <a:xfrm>
            <a:off x="679350" y="1090925"/>
            <a:ext cx="7668300" cy="18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Para entender então o ethos discursivo, foi necessária a criação de duas categorias classificatórias dos recursos linguísticos levantados: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0" y="372500"/>
            <a:ext cx="9144000" cy="646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i="1"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Ethos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projetado pelo Inep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501600" y="1366700"/>
            <a:ext cx="81408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➢"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Acatamos o Inep com um enunciador “fiador” por se materializar como “voz” indissociável de um corpo enunciante historicamente especificado, que aqui é o Enem.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➢"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Ademais, a construção da imagem desse destinador caracteriza um </a:t>
            </a:r>
            <a:r>
              <a:rPr i="1" lang="pt-BR" sz="1900">
                <a:latin typeface="Times New Roman"/>
                <a:ea typeface="Times New Roman"/>
                <a:cs typeface="Times New Roman"/>
                <a:sym typeface="Times New Roman"/>
              </a:rPr>
              <a:t>ethos</a:t>
            </a: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 dito, por </a:t>
            </a: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sugerir diretamente a evocação de sua própria enunciação, se colocando no lugar de “avaliador e responsável pelo ingresso de futuros participantes às universidades”.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0" y="372500"/>
            <a:ext cx="9144000" cy="5868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	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concepção de escrita dada pelo Inep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419650" y="1043075"/>
            <a:ext cx="8188800" cy="3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pt-BR" sz="1700">
                <a:latin typeface="Times New Roman"/>
                <a:ea typeface="Times New Roman"/>
                <a:cs typeface="Times New Roman"/>
                <a:sym typeface="Times New Roman"/>
              </a:rPr>
              <a:t>As escolhas lexicais mostram que a escrita, para o Sujeito A, deve seguir parâmetros de organização, de clareza e de articulação.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pt-BR" sz="1700">
                <a:latin typeface="Times New Roman"/>
                <a:ea typeface="Times New Roman"/>
                <a:cs typeface="Times New Roman"/>
                <a:sym typeface="Times New Roman"/>
              </a:rPr>
              <a:t>Assim, configuram uma construção composicional  rígida que deve ser seguida cuidadosamente pelo participante, sendo menos inclinados à maleabilidade desprezando ao máximo as noções da plasticidade do gênero, principalmente no que diz respeito à estrutura </a:t>
            </a:r>
            <a:r>
              <a:rPr lang="pt-BR" sz="1700">
                <a:solidFill>
                  <a:srgbClr val="4D515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—</a:t>
            </a:r>
            <a:r>
              <a:rPr lang="pt-BR" sz="1550">
                <a:solidFill>
                  <a:srgbClr val="4D5156"/>
                </a:solidFill>
                <a:highlight>
                  <a:srgbClr val="FFFFFF"/>
                </a:highlight>
              </a:rPr>
              <a:t> </a:t>
            </a:r>
            <a:r>
              <a:rPr lang="pt-BR" sz="1700">
                <a:latin typeface="Times New Roman"/>
                <a:ea typeface="Times New Roman"/>
                <a:cs typeface="Times New Roman"/>
                <a:sym typeface="Times New Roman"/>
              </a:rPr>
              <a:t>ainda que entendamos que o texto é dotado de sentido e ideologias múltiplas. 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Times New Roman"/>
              <a:buChar char="➢"/>
            </a:pPr>
            <a:r>
              <a:rPr lang="pt-BR" sz="1700">
                <a:latin typeface="Times New Roman"/>
                <a:ea typeface="Times New Roman"/>
                <a:cs typeface="Times New Roman"/>
                <a:sym typeface="Times New Roman"/>
              </a:rPr>
              <a:t>Logo, a concepção de escrita dada pelo Inep se aproxima de uma </a:t>
            </a:r>
            <a:r>
              <a:rPr lang="pt-BR" sz="17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maior estabilidade formal, se mostrando menos favorável para o reflexo de individualidade dos participantes, uma vez que exige uma forma mais padronizada de linguagem, partindo de um modelo tradicional de escrita.</a:t>
            </a:r>
            <a:endParaRPr sz="17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/>
        </p:nvSpPr>
        <p:spPr>
          <a:xfrm>
            <a:off x="369650" y="1043075"/>
            <a:ext cx="8284800" cy="3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Times New Roman"/>
                <a:ea typeface="Times New Roman"/>
                <a:cs typeface="Times New Roman"/>
                <a:sym typeface="Times New Roman"/>
              </a:rPr>
              <a:t>Os dados integrais observados mostram que o Inep utiliza-se de recursos linguísticos nos textos de apresentação presentes na cartilha, a fim de criar um efeito de aproximação com o leitor (participante). Essas evidências podem ser notadas, por exemplo, no uso de verbos em 1a pessoa do plural, nos usos do pronome de tratamento “você” e do pronomes possessivos (“seu” e “sua”) que são índices marcados da projeção do interlocutor. Ainda, nos comentários notamos a acuidade nas escolhas lexicais, no uso de termos como “excelente”, “consistente”, “diversificado”, “produtivo” entre outros usos que evidenciam um processo em curso, que se volta para fora do texto: o destinatário dos guias e das cartilhas é projetado na preocupação com a atribuição de adjetivos qualificadores, no detalhamento da  estrutura composicional do gênero dissertativo, bem como a clareza das explicações sobre o conteúdo temático e o modo de explicar cada critério avaliativo.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Times New Roman"/>
                <a:ea typeface="Times New Roman"/>
                <a:cs typeface="Times New Roman"/>
                <a:sym typeface="Times New Roman"/>
              </a:rPr>
              <a:t>Tal </a:t>
            </a:r>
            <a:r>
              <a:rPr i="1" lang="pt-BR" sz="1500">
                <a:latin typeface="Times New Roman"/>
                <a:ea typeface="Times New Roman"/>
                <a:cs typeface="Times New Roman"/>
                <a:sym typeface="Times New Roman"/>
              </a:rPr>
              <a:t>ethos</a:t>
            </a:r>
            <a:r>
              <a:rPr lang="pt-BR" sz="1500">
                <a:latin typeface="Times New Roman"/>
                <a:ea typeface="Times New Roman"/>
                <a:cs typeface="Times New Roman"/>
                <a:sym typeface="Times New Roman"/>
              </a:rPr>
              <a:t> explícito e visível evidencia que o Inep mostra diretamente suas características enquanto instituição que deseja o ingresso dos participantes em universidades federais, projetando uma imagem de justiça, preocupação e complacência. E é a partir desse </a:t>
            </a:r>
            <a:r>
              <a:rPr i="1" lang="pt-BR" sz="1500">
                <a:latin typeface="Times New Roman"/>
                <a:ea typeface="Times New Roman"/>
                <a:cs typeface="Times New Roman"/>
                <a:sym typeface="Times New Roman"/>
              </a:rPr>
              <a:t>ethos </a:t>
            </a:r>
            <a:r>
              <a:rPr lang="pt-BR" sz="1500">
                <a:latin typeface="Times New Roman"/>
                <a:ea typeface="Times New Roman"/>
                <a:cs typeface="Times New Roman"/>
                <a:sym typeface="Times New Roman"/>
              </a:rPr>
              <a:t>que o Inep constitui uma concepção de escrita mais padronizada e estável no que concerne à formalidade do gênero.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1" name="Google Shape;191;p29"/>
          <p:cNvSpPr txBox="1"/>
          <p:nvPr>
            <p:ph type="title"/>
          </p:nvPr>
        </p:nvSpPr>
        <p:spPr>
          <a:xfrm>
            <a:off x="0" y="372500"/>
            <a:ext cx="9144000" cy="5508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idx="4294967295" type="body"/>
          </p:nvPr>
        </p:nvSpPr>
        <p:spPr>
          <a:xfrm>
            <a:off x="153900" y="755200"/>
            <a:ext cx="8836200" cy="4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AUTHIER-REVUZ, J. </a:t>
            </a:r>
            <a:r>
              <a:rPr b="1"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Heterogeneidade(s) enunciativa(s)</a:t>
            </a: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In: Caderno de Estudos Lingüísticos. Campinas, 1990.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BATISTA, Adriana Danielski. </a:t>
            </a:r>
            <a:r>
              <a:rPr b="1"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leitura da palavra e a palavra da leitura: plasticidade e sentido</a:t>
            </a: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2015. Tese (Doutorado em Letras) Universidade Católica do Rio Grande do Sul, Porto Alegre, 2015.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FERNANDES, Claudemar. </a:t>
            </a:r>
            <a:r>
              <a:rPr b="1"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do Discurso reflexões introdutórias</a:t>
            </a: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</a:t>
            </a:r>
            <a:r>
              <a:rPr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ª ed. SP: </a:t>
            </a: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Claraluz, 2007.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FIGARO, Roseli. </a:t>
            </a:r>
            <a:r>
              <a:rPr b="1"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Comunicação e Análise do Discurso</a:t>
            </a: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SP:</a:t>
            </a:r>
            <a:r>
              <a:rPr b="1"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Contexto, 2013.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FOUCAULT, M. [1969].</a:t>
            </a:r>
            <a:r>
              <a:rPr b="1"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 arqueologia do saber</a:t>
            </a:r>
            <a:r>
              <a:rPr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6. ed. Rio de Janeiro: Editora Forense Universitária, 1995.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______. [1969]. A Análise do Discurso: Três épocas (1983). In: GADET, F.; HAK, T. </a:t>
            </a:r>
            <a:r>
              <a:rPr b="1"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Por uma análise automática do discurso</a:t>
            </a:r>
            <a:r>
              <a:rPr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uma introdução à obra de Michel Pêcheux. Campinas: EDUNICAMP, 1990. p. 311-318.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MAINGUENEAU, Dominique. </a:t>
            </a:r>
            <a:r>
              <a:rPr b="1"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Análise de textos e comunicação</a:t>
            </a: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4ª ed. SP:</a:t>
            </a: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Cortez, 2005.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MAINGUENEAU, Dominique. </a:t>
            </a:r>
            <a:r>
              <a:rPr b="1"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propósito do ethos</a:t>
            </a:r>
            <a:r>
              <a:rPr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In: MOTTA, Ana. Raquel; SALGADO, Luciana. (Org.). Ethos discursivo. São Paulo: Contexto, 2008.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MARCUSCHI, Luiz. </a:t>
            </a:r>
            <a:r>
              <a:rPr b="1"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Gêneros textuais: definição e funcionalidade</a:t>
            </a:r>
            <a:r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Rio de Janeiro. Lucerna, 2002.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MOTTA, A. R.; SALGADO, L. </a:t>
            </a:r>
            <a:r>
              <a:rPr b="1"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Ethos discursivo</a:t>
            </a:r>
            <a:r>
              <a:rPr lang="pt-BR" sz="1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2. ed. São Paulo: Contexto, 2011.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97" name="Google Shape;197;p30"/>
          <p:cNvSpPr txBox="1"/>
          <p:nvPr>
            <p:ph type="title"/>
          </p:nvPr>
        </p:nvSpPr>
        <p:spPr>
          <a:xfrm>
            <a:off x="0" y="216625"/>
            <a:ext cx="9144000" cy="646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r>
              <a:rPr lang="pt-BR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Bibliografia</a:t>
            </a:r>
            <a:endParaRPr>
              <a:solidFill>
                <a:srgbClr val="000000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860250" y="1732575"/>
            <a:ext cx="7423500" cy="253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trabalho registra resultados integrais de uma pesquisa de Iniciação Científica que visou investigar os discursos sobre escrita que circulam nos guias e cartilhas do participante do ENEM, centrando-se, mais precisamente, no modo como o Inep (Instituto Nacional de Estudo e Pesquisas Educacionais Anísio Teixeira) constrói uma imagem de si e da escrita ao se endereçar ao candidato.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3"/>
          <p:cNvSpPr txBox="1"/>
          <p:nvPr>
            <p:ph type="title"/>
          </p:nvPr>
        </p:nvSpPr>
        <p:spPr>
          <a:xfrm>
            <a:off x="0" y="372500"/>
            <a:ext cx="9144000" cy="634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0" y="372500"/>
            <a:ext cx="9144000" cy="622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Corpus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6716" r="5138" t="0"/>
          <a:stretch/>
        </p:blipFill>
        <p:spPr>
          <a:xfrm>
            <a:off x="3135399" y="3997625"/>
            <a:ext cx="770444" cy="9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4">
            <a:alphaModFix/>
          </a:blip>
          <a:srcRect b="15628" l="35253" r="36556" t="17207"/>
          <a:stretch/>
        </p:blipFill>
        <p:spPr>
          <a:xfrm>
            <a:off x="367650" y="1414750"/>
            <a:ext cx="2594276" cy="34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5">
            <a:alphaModFix/>
          </a:blip>
          <a:srcRect b="18137" l="27292" r="46352" t="16690"/>
          <a:stretch/>
        </p:blipFill>
        <p:spPr>
          <a:xfrm>
            <a:off x="4572000" y="1385000"/>
            <a:ext cx="2594276" cy="3606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6">
            <a:alphaModFix/>
          </a:blip>
          <a:srcRect b="12971" l="35067" r="36560" t="16872"/>
          <a:stretch/>
        </p:blipFill>
        <p:spPr>
          <a:xfrm>
            <a:off x="7337575" y="3933450"/>
            <a:ext cx="770451" cy="107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7">
            <a:alphaModFix/>
          </a:blip>
          <a:srcRect b="10764" l="35449" r="36178" t="16938"/>
          <a:stretch/>
        </p:blipFill>
        <p:spPr>
          <a:xfrm>
            <a:off x="8196300" y="3933450"/>
            <a:ext cx="747636" cy="107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471550" y="1841175"/>
            <a:ext cx="3999900" cy="2655000"/>
          </a:xfrm>
          <a:prstGeom prst="rect">
            <a:avLst/>
          </a:prstGeom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O texto de apresentação</a:t>
            </a:r>
            <a:endParaRPr b="1"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texto de apresentação é o item inicial dos guias e das cartilhas, trazendo uma introdução cordial, a fim de cativar o participante. Neste tópico, escrito em nome do MEC e do Inep, são trazidas noções iniciais e objetivos que os levaram a construir tal material. </a:t>
            </a:r>
            <a:endParaRPr/>
          </a:p>
        </p:txBody>
      </p:sp>
      <p:sp>
        <p:nvSpPr>
          <p:cNvPr id="87" name="Google Shape;87;p15"/>
          <p:cNvSpPr txBox="1"/>
          <p:nvPr>
            <p:ph idx="2" type="body"/>
          </p:nvPr>
        </p:nvSpPr>
        <p:spPr>
          <a:xfrm>
            <a:off x="4799775" y="1841175"/>
            <a:ext cx="3999900" cy="2655000"/>
          </a:xfrm>
          <a:prstGeom prst="rect">
            <a:avLst/>
          </a:prstGeom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Os comentários das redações nota 1000</a:t>
            </a:r>
            <a:endParaRPr b="1"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comentários fazem parte da última parte dos guias e das cartilhas do participante. Após uma explanação minuciosa de cada competência, o MEC e o Inep se preocupam em trazer exemplos de redações nota 1000 comentadas de anos anteriores, indicando erros e acertos proferidos pelos participantes.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0" y="372500"/>
            <a:ext cx="9144000" cy="622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Corpus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41600" y="1540775"/>
            <a:ext cx="82608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Tendo seu conceito trazido em </a:t>
            </a:r>
            <a:r>
              <a:rPr i="1"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arqueologia do saber,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Michel Foucault: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discurso</a:t>
            </a:r>
            <a:r>
              <a:rPr i="1"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considerado “um conjunto de regras anônimas, históricas, sempre determinadas no tempo e no espaço, que definiram em uma dada época, e para uma área social, econômica, geográfica ou linguística dada, as condições de exercício da função enunciativa e conjunto de enunciados na medida em que eles provêm da mesma formação discursiva” (FOUCAULT, 1986, p. 43).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0" y="372500"/>
            <a:ext cx="9144000" cy="622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discurso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0" y="372500"/>
            <a:ext cx="9144000" cy="634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teórico-metodológica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7086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3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Nessa perspectiva assimilamos a noção de heterogeneidade enunciativa à Análise do Discurso para entender o funcionamento das palavras proferidas pelo sujeito A e destinadas ao sujeito B.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1" name="Google Shape;101;p17"/>
          <p:cNvSpPr txBox="1"/>
          <p:nvPr/>
        </p:nvSpPr>
        <p:spPr>
          <a:xfrm>
            <a:off x="559500" y="1606575"/>
            <a:ext cx="8272800" cy="16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439999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Times New Roman"/>
                <a:ea typeface="Times New Roman"/>
                <a:cs typeface="Times New Roman"/>
                <a:sym typeface="Times New Roman"/>
              </a:rPr>
              <a:t>Authier-Revuz assume a noção de heterogeneidade constitutiva como condição sem a qual não há discurso. Não manifestada através de marcas linguísticas explícitas, mas resguardada pelos pressupostos psicanalíticos do discurso atravessado pelo inconsciente, pelo interdiscurso e pela orientação dialógica de todo discurso. (AUTHIER-REVUZ, 1982, p. 36)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8592" l="14860" r="36704" t="48507"/>
          <a:stretch/>
        </p:blipFill>
        <p:spPr>
          <a:xfrm>
            <a:off x="695400" y="1043075"/>
            <a:ext cx="7909075" cy="3938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8080925" y="3141250"/>
            <a:ext cx="275700" cy="15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7681825" y="2493750"/>
            <a:ext cx="275700" cy="15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79575" y="2182100"/>
            <a:ext cx="8224800" cy="1390800"/>
          </a:xfrm>
          <a:prstGeom prst="rect">
            <a:avLst/>
          </a:prstGeom>
          <a:noFill/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0" name="Google Shape;110;p18"/>
          <p:cNvSpPr txBox="1"/>
          <p:nvPr>
            <p:ph idx="4294967295" type="title"/>
          </p:nvPr>
        </p:nvSpPr>
        <p:spPr>
          <a:xfrm>
            <a:off x="0" y="372500"/>
            <a:ext cx="9144000" cy="634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teórico-metodológica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Consideramos então, o Inep como: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arenR"/>
            </a:pP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sujeito que escreve a partir de um lugar autorizado para isso, enquanto organizador do Enem;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rabicParenR"/>
            </a:pP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sujeito que se constitui como sujeito discursivo considerando a interação social estabelecida diante da sociedade e em relação ao destinatário (sujeito B).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600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“(...) O sujeito não é dado a</a:t>
            </a:r>
            <a:r>
              <a:rPr i="1"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priori,</a:t>
            </a:r>
            <a:r>
              <a:rPr lang="pt-BR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resulta de uma estrutura complexa, tem existência no espaço discursivo, é descentrado, constitui-se entre o “eu” e o “outro”. (FERNANDES, 2007, p. 29)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9"/>
          <p:cNvSpPr txBox="1"/>
          <p:nvPr>
            <p:ph type="title"/>
          </p:nvPr>
        </p:nvSpPr>
        <p:spPr>
          <a:xfrm>
            <a:off x="0" y="372500"/>
            <a:ext cx="9144000" cy="634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teórico-metodológica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3425" y="1732575"/>
            <a:ext cx="81048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ethos</a:t>
            </a:r>
            <a:r>
              <a:rPr lang="pt-B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seria uma certa representação ou projeção de si mesmo, em que um locutor, ao proferir, constrói e ativa em seu destinatário.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9999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9999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i="1" lang="pt-B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ethos</a:t>
            </a:r>
            <a:r>
              <a:rPr lang="pt-B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pode ser concebido como mais ou menos saliente, manifesto, singular vs coletivo, partilhado, implícito e visível.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9999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(MAINGUENEAU, 2008, p. 16)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439999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0" y="372500"/>
            <a:ext cx="9144000" cy="634500"/>
          </a:xfrm>
          <a:prstGeom prst="rect">
            <a:avLst/>
          </a:prstGeom>
          <a:solidFill>
            <a:srgbClr val="A2C4C9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</a:t>
            </a:r>
            <a:r>
              <a:rPr i="1"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Ethos</a:t>
            </a: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discursivo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ACD6E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